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55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12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7" r:id="rId25"/>
    <p:sldId id="278" r:id="rId26"/>
    <p:sldId id="279" r:id="rId27"/>
    <p:sldId id="280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76" r:id="rId42"/>
    <p:sldId id="297" r:id="rId43"/>
    <p:sldId id="299" r:id="rId44"/>
    <p:sldId id="300" r:id="rId45"/>
    <p:sldId id="298" r:id="rId46"/>
    <p:sldId id="301" r:id="rId47"/>
    <p:sldId id="302" r:id="rId48"/>
    <p:sldId id="304" r:id="rId49"/>
    <p:sldId id="303" r:id="rId50"/>
    <p:sldId id="313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12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7"/>
            <p14:sldId id="278"/>
            <p14:sldId id="279"/>
            <p14:sldId id="28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76"/>
            <p14:sldId id="297"/>
            <p14:sldId id="299"/>
            <p14:sldId id="300"/>
            <p14:sldId id="298"/>
            <p14:sldId id="301"/>
            <p14:sldId id="302"/>
            <p14:sldId id="304"/>
            <p14:sldId id="303"/>
            <p14:sldId id="313"/>
            <p14:sldId id="309"/>
            <p14:sldId id="310"/>
            <p14:sldId id="311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6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https://www.thinkautonomous.ai/blog/image-segmentation-use-cases/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1: Anchor -&gt; Region Proposal -&gt; Object </a:t>
            </a:r>
            <a:r>
              <a:rPr lang="en-US" dirty="0" err="1"/>
              <a:t>Bbox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https://learnopencv.com/yolov7-object-detection-paper-explanation-and-inference/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9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improvements in YOLO v2 is the use of anchor boxes. Anchor boxes are a set of predefined bounding boxes of different aspect ratios and scales. When predicting bounding boxes, YOLO v2 uses a combination of the anchor boxes and the predicted offsets to determine the final bounding box. This allows the algorithm to handle a wider range of object sizes and aspect ratios.</a:t>
            </a:r>
          </a:p>
          <a:p>
            <a:r>
              <a:rPr lang="en-US" dirty="0"/>
              <a:t>https://www.thinkautonomous.ai/blog/anchor-boxes/</a:t>
            </a:r>
          </a:p>
          <a:p>
            <a:r>
              <a:rPr lang="en-US" dirty="0"/>
              <a:t>https://towardsdatascience.com/training-yolo-select-anchor-boxes-like-this-3226cb8d7f0b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8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https://jonathan-hui.medium.com/understanding-feature-pyramid-networks-for-object-detection-fpn-45b227b9106c</a:t>
            </a:r>
          </a:p>
          <a:p>
            <a:r>
              <a:rPr lang="en-US" dirty="0"/>
              <a:t>https://medium.com/@mohamedelhacen/deep-learning-based-object-detection-methods-part-2-f5554810e2c#:~:text=The%20role%20of%20the%20head,the%20prediction%2C%20and%20the%20label.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https://www.cs.toronto.edu/~guerzhoy/320/lec/upsampling.pdf</a:t>
            </a:r>
          </a:p>
          <a:p>
            <a:r>
              <a:rPr lang="en-US" dirty="0"/>
              <a:t>https://github.com/YasinEnigma/Image_Interpolation</a:t>
            </a:r>
          </a:p>
          <a:p>
            <a:r>
              <a:rPr lang="en-US" dirty="0"/>
              <a:t>https://datascience.stackexchange.com/questions/38118/what-is-the-difference-between-upsampling-and-bi-linear-upsampling-in-a-cnn</a:t>
            </a:r>
          </a:p>
          <a:p>
            <a:pPr lvl="1"/>
            <a:r>
              <a:rPr lang="en-US" dirty="0"/>
              <a:t>Bilinear </a:t>
            </a:r>
            <a:r>
              <a:rPr lang="en-US" altLang="zh-CN" dirty="0"/>
              <a:t>interpolation</a:t>
            </a:r>
            <a:r>
              <a:rPr lang="en-US" dirty="0"/>
              <a:t>: use 4 closest neighbors in x and y to construct linear approximations</a:t>
            </a:r>
          </a:p>
          <a:p>
            <a:pPr lvl="1"/>
            <a:r>
              <a:rPr lang="en-US" dirty="0"/>
              <a:t>Bicubic </a:t>
            </a:r>
            <a:r>
              <a:rPr lang="en-US" altLang="zh-CN" dirty="0"/>
              <a:t>interpolation</a:t>
            </a:r>
            <a:r>
              <a:rPr lang="en-US" dirty="0"/>
              <a:t>: use 3 closest neighbors in x and y to construct cubic approximations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filter moves at a slower pace than with unit stride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Region based Convolution Neural Networks - EXPLAINED!</a:t>
            </a:r>
          </a:p>
          <a:p>
            <a:r>
              <a:rPr lang="en-US" dirty="0"/>
              <a:t>https://www.youtube.com/watch?v=4tkgOzQ9yyo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6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kautonomous.ai/blog/anchor-boxes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tiff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ursera.org/learn/computer-vision-with-embedded-machine-learning/lecture/zDIgp/object-detection-performance-metric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/>
              <a:t>L4 Object Detection and Segmentation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AA78-C18C-F369-6537-3A96B1BC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70" y="3289706"/>
            <a:ext cx="3876841" cy="197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95054-B73E-69AA-BFCB-9B19FAAD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7" y="3289706"/>
            <a:ext cx="3884522" cy="19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D823-9D04-8F11-420E-2CE4FF3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 Recall, and Average Precision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??%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??% of them as positive</a:t>
                </a:r>
              </a:p>
              <a:p>
                <a:r>
                  <a:rPr lang="en-US" dirty="0"/>
                  <a:t>In general, negative correlation between precision and recall (but not strictly monotonic)</a:t>
                </a:r>
              </a:p>
              <a:p>
                <a:pPr lvl="1"/>
                <a:r>
                  <a:rPr lang="en-US" dirty="0"/>
                  <a:t>Decision threshold ↓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↓, recall ↑</a:t>
                </a:r>
              </a:p>
              <a:p>
                <a:pPr lvl="1"/>
                <a:r>
                  <a:rPr lang="en-US" dirty="0"/>
                  <a:t>Decision threshold ↑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↑, recall ↓</a:t>
                </a:r>
              </a:p>
              <a:p>
                <a:r>
                  <a:rPr lang="en-US" dirty="0"/>
                  <a:t>Average Precision (AP) for a given class is defined as the AUPRC (Area Under the P-R Curve) for the class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  <a:blipFill>
                <a:blip r:embed="rId2"/>
                <a:stretch>
                  <a:fillRect l="-1331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C5F5-612B-352D-A3D1-C9822704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A647F39-7728-FB44-F31E-73E94BD892EA}"/>
              </a:ext>
            </a:extLst>
          </p:cNvPr>
          <p:cNvSpPr/>
          <p:nvPr/>
        </p:nvSpPr>
        <p:spPr bwMode="auto">
          <a:xfrm>
            <a:off x="7088437" y="1641232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7EF0CE-F530-CFA5-8B42-2BA69C678821}"/>
              </a:ext>
            </a:extLst>
          </p:cNvPr>
          <p:cNvSpPr/>
          <p:nvPr/>
        </p:nvSpPr>
        <p:spPr bwMode="auto">
          <a:xfrm>
            <a:off x="9607304" y="1185139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06B384-8556-AD5B-DE86-A7E8467E25CD}"/>
              </a:ext>
            </a:extLst>
          </p:cNvPr>
          <p:cNvCxnSpPr>
            <a:cxnSpLocks/>
          </p:cNvCxnSpPr>
          <p:nvPr/>
        </p:nvCxnSpPr>
        <p:spPr bwMode="auto">
          <a:xfrm>
            <a:off x="6949639" y="3982703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52A53-ADC9-CF37-B3E1-B209E29C0F03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0047898" y="2206862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FD0C4-2394-0B69-5747-0D82A84B16F3}"/>
              </a:ext>
            </a:extLst>
          </p:cNvPr>
          <p:cNvCxnSpPr/>
          <p:nvPr/>
        </p:nvCxnSpPr>
        <p:spPr bwMode="auto">
          <a:xfrm>
            <a:off x="10097160" y="4300267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578EEF-E9DB-57E9-CB08-12FC6594FC8C}"/>
              </a:ext>
            </a:extLst>
          </p:cNvPr>
          <p:cNvSpPr txBox="1"/>
          <p:nvPr/>
        </p:nvSpPr>
        <p:spPr>
          <a:xfrm>
            <a:off x="10381140" y="4267797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B76E3-256B-BD7C-A33F-B073E34143CC}"/>
              </a:ext>
            </a:extLst>
          </p:cNvPr>
          <p:cNvSpPr txBox="1"/>
          <p:nvPr/>
        </p:nvSpPr>
        <p:spPr>
          <a:xfrm>
            <a:off x="8400349" y="4267797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A7A3F-606C-D68B-D5B4-F2CF4FA11B3B}"/>
              </a:ext>
            </a:extLst>
          </p:cNvPr>
          <p:cNvCxnSpPr/>
          <p:nvPr/>
        </p:nvCxnSpPr>
        <p:spPr bwMode="auto">
          <a:xfrm>
            <a:off x="8988178" y="4300454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1CABBF-7529-0502-032D-3D00ADA83E14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48226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4A8A12-9673-8430-8F3E-669027C5908D}"/>
              </a:ext>
            </a:extLst>
          </p:cNvPr>
          <p:cNvSpPr txBox="1"/>
          <p:nvPr/>
        </p:nvSpPr>
        <p:spPr>
          <a:xfrm>
            <a:off x="9534776" y="1622087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CF048-6602-E74F-C79B-6586C63DF3D1}"/>
              </a:ext>
            </a:extLst>
          </p:cNvPr>
          <p:cNvSpPr txBox="1"/>
          <p:nvPr/>
        </p:nvSpPr>
        <p:spPr>
          <a:xfrm>
            <a:off x="10616805" y="2354540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2C479-7898-A9D9-2CF2-D4016251CC43}"/>
              </a:ext>
            </a:extLst>
          </p:cNvPr>
          <p:cNvSpPr txBox="1"/>
          <p:nvPr/>
        </p:nvSpPr>
        <p:spPr>
          <a:xfrm>
            <a:off x="7157875" y="2354540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91E71345-4226-E69F-3688-6E36380943E8}"/>
              </a:ext>
            </a:extLst>
          </p:cNvPr>
          <p:cNvSpPr/>
          <p:nvPr/>
        </p:nvSpPr>
        <p:spPr bwMode="auto">
          <a:xfrm>
            <a:off x="10092941" y="3697610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94125C6-7164-0171-CC17-599968B072D2}"/>
              </a:ext>
            </a:extLst>
          </p:cNvPr>
          <p:cNvSpPr/>
          <p:nvPr/>
        </p:nvSpPr>
        <p:spPr bwMode="auto">
          <a:xfrm flipH="1">
            <a:off x="9645899" y="3481354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939C2-017D-B82E-B248-F4CEB2449AA1}"/>
              </a:ext>
            </a:extLst>
          </p:cNvPr>
          <p:cNvSpPr txBox="1"/>
          <p:nvPr/>
        </p:nvSpPr>
        <p:spPr>
          <a:xfrm>
            <a:off x="10085092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3355-4979-015C-E844-5FBB6304E9DF}"/>
              </a:ext>
            </a:extLst>
          </p:cNvPr>
          <p:cNvSpPr txBox="1"/>
          <p:nvPr/>
        </p:nvSpPr>
        <p:spPr>
          <a:xfrm>
            <a:off x="9689671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7A996-1C05-8BFC-FA46-890BBC2F90DA}"/>
              </a:ext>
            </a:extLst>
          </p:cNvPr>
          <p:cNvSpPr txBox="1"/>
          <p:nvPr/>
        </p:nvSpPr>
        <p:spPr>
          <a:xfrm>
            <a:off x="8670641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3C9A5-AA90-6DD3-FF08-77137B436E66}"/>
              </a:ext>
            </a:extLst>
          </p:cNvPr>
          <p:cNvSpPr txBox="1"/>
          <p:nvPr/>
        </p:nvSpPr>
        <p:spPr>
          <a:xfrm>
            <a:off x="10283047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81446-A49C-4467-B1A9-A6BD2E297848}"/>
              </a:ext>
            </a:extLst>
          </p:cNvPr>
          <p:cNvSpPr txBox="1"/>
          <p:nvPr/>
        </p:nvSpPr>
        <p:spPr>
          <a:xfrm>
            <a:off x="11127275" y="393302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E63506-1CAB-A29C-0A70-DE256C5C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36" y="4600392"/>
            <a:ext cx="2866837" cy="167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/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(Area Under the P-R Curve) for the dog class</a:t>
                </a:r>
                <a:endParaRPr lang="en-S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blipFill>
                <a:blip r:embed="rId4"/>
                <a:stretch>
                  <a:fillRect l="-1411" t="-6422" b="-146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1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0078-A282-37B4-0C5B-BBDE4CB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AP for each class (either dog, or ball, or toy)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AUPRC under each curve (either dog, or ball, or toy)</a:t>
                </a:r>
              </a:p>
              <a:p>
                <a:r>
                  <a:rPr lang="en-US" sz="2400" dirty="0" err="1"/>
                  <a:t>mAP</a:t>
                </a:r>
                <a:r>
                  <a:rPr lang="en-US" sz="2400" dirty="0"/>
                  <a:t> for all 3 classes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the average AP among 3 classes (dog, ball, toy)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dog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ball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toy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sz="20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05AB-E758-7FE5-3479-8295CB9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259F-5887-EBC1-A928-D59EA154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" y="3507574"/>
            <a:ext cx="3363862" cy="292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D814-910A-65D4-A292-668B7A8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34" y="3507574"/>
            <a:ext cx="3125332" cy="29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2710D-411F-7EC2-AC65-5E50992D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13" y="3507574"/>
            <a:ext cx="3148890" cy="29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B1C-BB23-F2CE-F2FF-73A2FF06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For COCO </a:t>
                </a:r>
                <a:r>
                  <a:rPr lang="en-US" altLang="zh-CN" sz="2800" dirty="0"/>
                  <a:t>2017 challenge</a:t>
                </a:r>
                <a:r>
                  <a:rPr lang="en-US" sz="2800" dirty="0"/>
                  <a:t>: Compute </a:t>
                </a:r>
                <a:r>
                  <a:rPr lang="en-US" sz="2800" dirty="0" err="1"/>
                  <a:t>mAP@threshold</a:t>
                </a:r>
                <a:r>
                  <a:rPr lang="en-US" sz="2800" dirty="0"/>
                  <a:t> for each 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threshold and take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=[.5,.55,.6,.65,.7,.75,.8,.85,.9,.95]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Figure assumes at least one match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dirty="0"/>
                  <a:t> threshold), hence precision starts at 1. If 0 match (all boxes have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800" dirty="0"/>
                  <a:t> threshold),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P-R curve has only one point (0,0)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  <a:blipFill>
                <a:blip r:embed="rId2"/>
                <a:stretch>
                  <a:fillRect l="-835" t="-5896" r="-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239C-5651-D548-8F80-BAC2A39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64DE-A391-5F29-BF37-C057B9CA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7" y="3725234"/>
            <a:ext cx="2932426" cy="30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11C-970E-832F-0339-EB30C64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2EDA-1F6C-6926-EB88-1A61548E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image patch as object or background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2569-ABF3-7978-E5EB-2073296C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F427B-9EDE-94F5-BCF5-F9EBD3F7A58D}"/>
              </a:ext>
            </a:extLst>
          </p:cNvPr>
          <p:cNvSpPr/>
          <p:nvPr/>
        </p:nvSpPr>
        <p:spPr>
          <a:xfrm>
            <a:off x="3532968" y="5412992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3C5E-10C2-9E66-FDCC-BB535E15A2F9}"/>
              </a:ext>
            </a:extLst>
          </p:cNvPr>
          <p:cNvSpPr/>
          <p:nvPr/>
        </p:nvSpPr>
        <p:spPr>
          <a:xfrm>
            <a:off x="7586561" y="5358694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2682E-740E-0391-AD8E-30E9F8E5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2" y="2310699"/>
            <a:ext cx="2877722" cy="287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89E-B16A-DB81-FC7C-1617338A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14" y="2306466"/>
            <a:ext cx="2877722" cy="2877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623B82-6198-AD38-5BDF-FF261515F61C}"/>
              </a:ext>
            </a:extLst>
          </p:cNvPr>
          <p:cNvSpPr/>
          <p:nvPr/>
        </p:nvSpPr>
        <p:spPr>
          <a:xfrm>
            <a:off x="2456772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9F392-BBA4-6E7B-5E4A-971D0E061E57}"/>
              </a:ext>
            </a:extLst>
          </p:cNvPr>
          <p:cNvSpPr/>
          <p:nvPr/>
        </p:nvSpPr>
        <p:spPr>
          <a:xfrm>
            <a:off x="2964623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3CEEE-B477-0977-D180-423B57CE57F4}"/>
              </a:ext>
            </a:extLst>
          </p:cNvPr>
          <p:cNvSpPr/>
          <p:nvPr/>
        </p:nvSpPr>
        <p:spPr>
          <a:xfrm>
            <a:off x="3472474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99A39-568F-2D1D-CD82-03BCE4BA8C34}"/>
              </a:ext>
            </a:extLst>
          </p:cNvPr>
          <p:cNvSpPr/>
          <p:nvPr/>
        </p:nvSpPr>
        <p:spPr>
          <a:xfrm>
            <a:off x="398032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21345-3A97-C3DB-8FB3-3BEC83E752B9}"/>
              </a:ext>
            </a:extLst>
          </p:cNvPr>
          <p:cNvSpPr/>
          <p:nvPr/>
        </p:nvSpPr>
        <p:spPr>
          <a:xfrm>
            <a:off x="448817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CB46D-2701-2675-8CDA-28467EF185F1}"/>
              </a:ext>
            </a:extLst>
          </p:cNvPr>
          <p:cNvSpPr/>
          <p:nvPr/>
        </p:nvSpPr>
        <p:spPr>
          <a:xfrm>
            <a:off x="2456772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7FF5A-274B-8630-B11B-C69286C78CFC}"/>
              </a:ext>
            </a:extLst>
          </p:cNvPr>
          <p:cNvSpPr/>
          <p:nvPr/>
        </p:nvSpPr>
        <p:spPr>
          <a:xfrm>
            <a:off x="2964623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38D2BD-E4EC-1824-7741-4291F7DCA06A}"/>
              </a:ext>
            </a:extLst>
          </p:cNvPr>
          <p:cNvSpPr/>
          <p:nvPr/>
        </p:nvSpPr>
        <p:spPr>
          <a:xfrm>
            <a:off x="3472474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FEEF4-88C9-0858-BD35-515C7F809731}"/>
              </a:ext>
            </a:extLst>
          </p:cNvPr>
          <p:cNvSpPr/>
          <p:nvPr/>
        </p:nvSpPr>
        <p:spPr>
          <a:xfrm>
            <a:off x="398032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2BE4B-2151-EF30-6F81-12CE35A57AB1}"/>
              </a:ext>
            </a:extLst>
          </p:cNvPr>
          <p:cNvSpPr/>
          <p:nvPr/>
        </p:nvSpPr>
        <p:spPr>
          <a:xfrm>
            <a:off x="448817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54710-BF85-E560-1BFF-9AAD5CDC8BD8}"/>
              </a:ext>
            </a:extLst>
          </p:cNvPr>
          <p:cNvSpPr/>
          <p:nvPr/>
        </p:nvSpPr>
        <p:spPr>
          <a:xfrm>
            <a:off x="2456772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AD1A7-9851-DD60-83D9-7F8DA8A904B7}"/>
              </a:ext>
            </a:extLst>
          </p:cNvPr>
          <p:cNvSpPr/>
          <p:nvPr/>
        </p:nvSpPr>
        <p:spPr>
          <a:xfrm>
            <a:off x="2964623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8A672-9FF0-7F74-67AD-03143E6AEA38}"/>
              </a:ext>
            </a:extLst>
          </p:cNvPr>
          <p:cNvSpPr/>
          <p:nvPr/>
        </p:nvSpPr>
        <p:spPr>
          <a:xfrm>
            <a:off x="3472474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886E1-F872-E6C9-0B6D-6C9A9DB7B931}"/>
              </a:ext>
            </a:extLst>
          </p:cNvPr>
          <p:cNvSpPr/>
          <p:nvPr/>
        </p:nvSpPr>
        <p:spPr>
          <a:xfrm>
            <a:off x="398032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43142-B9B9-06D9-CB00-095BC7D759B3}"/>
              </a:ext>
            </a:extLst>
          </p:cNvPr>
          <p:cNvSpPr/>
          <p:nvPr/>
        </p:nvSpPr>
        <p:spPr>
          <a:xfrm>
            <a:off x="448817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FACF1-87CD-CCCE-5593-EF7161C23C46}"/>
              </a:ext>
            </a:extLst>
          </p:cNvPr>
          <p:cNvSpPr/>
          <p:nvPr/>
        </p:nvSpPr>
        <p:spPr>
          <a:xfrm>
            <a:off x="2456772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2C13A-8EEC-6AB3-21EA-96EF7B717640}"/>
              </a:ext>
            </a:extLst>
          </p:cNvPr>
          <p:cNvSpPr/>
          <p:nvPr/>
        </p:nvSpPr>
        <p:spPr>
          <a:xfrm>
            <a:off x="2964623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4CBF8-69E8-FF51-DB45-DE0927175830}"/>
              </a:ext>
            </a:extLst>
          </p:cNvPr>
          <p:cNvSpPr/>
          <p:nvPr/>
        </p:nvSpPr>
        <p:spPr>
          <a:xfrm>
            <a:off x="3472474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1AA1CC-70B6-803B-0198-84D06F301F03}"/>
              </a:ext>
            </a:extLst>
          </p:cNvPr>
          <p:cNvSpPr/>
          <p:nvPr/>
        </p:nvSpPr>
        <p:spPr>
          <a:xfrm>
            <a:off x="398032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7CCC5-EEC1-DDA7-43B4-14F8A144FC6F}"/>
              </a:ext>
            </a:extLst>
          </p:cNvPr>
          <p:cNvSpPr/>
          <p:nvPr/>
        </p:nvSpPr>
        <p:spPr>
          <a:xfrm>
            <a:off x="448817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214C2-021F-A770-1C71-5C5BDA888BC4}"/>
              </a:ext>
            </a:extLst>
          </p:cNvPr>
          <p:cNvSpPr/>
          <p:nvPr/>
        </p:nvSpPr>
        <p:spPr>
          <a:xfrm>
            <a:off x="2456772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4E6F-384C-1E90-E215-5E161E0E598C}"/>
              </a:ext>
            </a:extLst>
          </p:cNvPr>
          <p:cNvSpPr/>
          <p:nvPr/>
        </p:nvSpPr>
        <p:spPr>
          <a:xfrm>
            <a:off x="2964623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8C5D5-548B-9C9D-92BD-031F78AFBD7D}"/>
              </a:ext>
            </a:extLst>
          </p:cNvPr>
          <p:cNvSpPr/>
          <p:nvPr/>
        </p:nvSpPr>
        <p:spPr>
          <a:xfrm>
            <a:off x="3472474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9DD39F-6B82-75E5-EAFF-CADDD3959A77}"/>
              </a:ext>
            </a:extLst>
          </p:cNvPr>
          <p:cNvSpPr/>
          <p:nvPr/>
        </p:nvSpPr>
        <p:spPr>
          <a:xfrm>
            <a:off x="398032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7404D8-156F-A166-F1E2-898FA38E0CEF}"/>
              </a:ext>
            </a:extLst>
          </p:cNvPr>
          <p:cNvSpPr/>
          <p:nvPr/>
        </p:nvSpPr>
        <p:spPr>
          <a:xfrm>
            <a:off x="448817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B84F06-8C49-FCF3-24B5-221382A7C131}"/>
              </a:ext>
            </a:extLst>
          </p:cNvPr>
          <p:cNvSpPr/>
          <p:nvPr/>
        </p:nvSpPr>
        <p:spPr>
          <a:xfrm>
            <a:off x="6731010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DE3C8-8513-B996-612D-6907A494C285}"/>
              </a:ext>
            </a:extLst>
          </p:cNvPr>
          <p:cNvSpPr/>
          <p:nvPr/>
        </p:nvSpPr>
        <p:spPr>
          <a:xfrm>
            <a:off x="7291802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709DB-90BB-503F-F6B0-045B23B3C80C}"/>
              </a:ext>
            </a:extLst>
          </p:cNvPr>
          <p:cNvSpPr/>
          <p:nvPr/>
        </p:nvSpPr>
        <p:spPr>
          <a:xfrm>
            <a:off x="7852594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CDC55-C5AA-2AAB-97BB-14BB2E23BAE6}"/>
              </a:ext>
            </a:extLst>
          </p:cNvPr>
          <p:cNvSpPr/>
          <p:nvPr/>
        </p:nvSpPr>
        <p:spPr>
          <a:xfrm>
            <a:off x="8413386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531BB-03F8-E339-07B1-9833AAD081FF}"/>
              </a:ext>
            </a:extLst>
          </p:cNvPr>
          <p:cNvSpPr/>
          <p:nvPr/>
        </p:nvSpPr>
        <p:spPr>
          <a:xfrm>
            <a:off x="6731010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107161-AE82-0110-E69A-451CE07F5C96}"/>
              </a:ext>
            </a:extLst>
          </p:cNvPr>
          <p:cNvSpPr/>
          <p:nvPr/>
        </p:nvSpPr>
        <p:spPr>
          <a:xfrm>
            <a:off x="7291802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0E49-2126-5B55-24CE-1A1A0946C1EC}"/>
              </a:ext>
            </a:extLst>
          </p:cNvPr>
          <p:cNvSpPr/>
          <p:nvPr/>
        </p:nvSpPr>
        <p:spPr>
          <a:xfrm>
            <a:off x="7852594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BC887-A124-41A4-36F4-5B5438AFBFD4}"/>
              </a:ext>
            </a:extLst>
          </p:cNvPr>
          <p:cNvSpPr/>
          <p:nvPr/>
        </p:nvSpPr>
        <p:spPr>
          <a:xfrm>
            <a:off x="8413386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1B25-D12E-25DE-98A8-D78A2DA34FD1}"/>
              </a:ext>
            </a:extLst>
          </p:cNvPr>
          <p:cNvSpPr/>
          <p:nvPr/>
        </p:nvSpPr>
        <p:spPr>
          <a:xfrm>
            <a:off x="6731010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B1E13-F968-3DED-71AE-5CBB83135BC1}"/>
              </a:ext>
            </a:extLst>
          </p:cNvPr>
          <p:cNvSpPr/>
          <p:nvPr/>
        </p:nvSpPr>
        <p:spPr>
          <a:xfrm>
            <a:off x="7291802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25A1AF-ABF5-6FEB-982F-5828DE9D534A}"/>
              </a:ext>
            </a:extLst>
          </p:cNvPr>
          <p:cNvSpPr/>
          <p:nvPr/>
        </p:nvSpPr>
        <p:spPr>
          <a:xfrm>
            <a:off x="7852594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2D97D7-018B-FD80-5662-0AF9961A38E1}"/>
              </a:ext>
            </a:extLst>
          </p:cNvPr>
          <p:cNvSpPr/>
          <p:nvPr/>
        </p:nvSpPr>
        <p:spPr>
          <a:xfrm>
            <a:off x="8413386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664BF9-3DD5-F28E-6A8E-B68777491F8F}"/>
              </a:ext>
            </a:extLst>
          </p:cNvPr>
          <p:cNvSpPr/>
          <p:nvPr/>
        </p:nvSpPr>
        <p:spPr>
          <a:xfrm>
            <a:off x="6731010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8BBCF-7F8C-9922-2D60-751ADC4CF607}"/>
              </a:ext>
            </a:extLst>
          </p:cNvPr>
          <p:cNvSpPr/>
          <p:nvPr/>
        </p:nvSpPr>
        <p:spPr>
          <a:xfrm>
            <a:off x="7291802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C0766A-08D3-D3B1-3865-601CBD54A6DA}"/>
              </a:ext>
            </a:extLst>
          </p:cNvPr>
          <p:cNvSpPr/>
          <p:nvPr/>
        </p:nvSpPr>
        <p:spPr>
          <a:xfrm>
            <a:off x="7852594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14550-30FD-A0D9-A9E6-CA7898BBBD7D}"/>
              </a:ext>
            </a:extLst>
          </p:cNvPr>
          <p:cNvSpPr/>
          <p:nvPr/>
        </p:nvSpPr>
        <p:spPr>
          <a:xfrm>
            <a:off x="8413386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60031-AE77-9BE5-41BE-95AD978035CE}"/>
              </a:ext>
            </a:extLst>
          </p:cNvPr>
          <p:cNvSpPr txBox="1"/>
          <p:nvPr/>
        </p:nvSpPr>
        <p:spPr>
          <a:xfrm>
            <a:off x="3426872" y="6541022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1396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2CFF-0A35-2CD9-BF75-9EEE87F8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Computational Complexity</a:t>
            </a:r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r>
                  <a:rPr lang="en-US" dirty="0"/>
                  <a:t>Can be more efficient with convolution implementation of sliding windows, but still too slow to be practical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b="-17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080C-1390-B221-992B-EF17CDF3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/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482E-98C4-C985-AB6A-43FE6293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A6A0-D1D8-0094-F29E-22F9610D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region proposals: find a small set of boxes that are likely to cover all objects, based on Selective Search, e.g., look for “blob-like” image regions</a:t>
            </a:r>
          </a:p>
          <a:p>
            <a:pPr lvl="1"/>
            <a:r>
              <a:rPr lang="en-US" dirty="0"/>
              <a:t>Relatively fast to run: e.g. can generate ~2000 region proposals in a few seconds on CPU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8C1-6E0D-0A26-1BA3-7548B26D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8CD58-C207-E5F1-82A8-CDB5842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4962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908-BCC7-F461-8BEE-35E1C8B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</a:t>
                </a:r>
                <a:r>
                  <a:rPr lang="en-US" dirty="0" err="1"/>
                  <a:t>Bbox</a:t>
                </a:r>
                <a:r>
                  <a:rPr lang="en-US" dirty="0"/>
                  <a:t> and class label for each region</a:t>
                </a:r>
              </a:p>
              <a:p>
                <a:r>
                  <a:rPr lang="en-US" dirty="0" err="1"/>
                  <a:t>Bbox</a:t>
                </a:r>
                <a:r>
                  <a:rPr lang="en-US" dirty="0"/>
                  <a:t>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</a:t>
                </a:r>
                <a:r>
                  <a:rPr lang="en-US" dirty="0" err="1"/>
                  <a:t>Bbox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  <a:blipFill>
                <a:blip r:embed="rId2"/>
                <a:stretch>
                  <a:fillRect l="-780" t="-8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E7B4-0FE4-BA79-5962-56180FF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537A01-C0B1-BFE6-3A79-49D360E84586}"/>
              </a:ext>
            </a:extLst>
          </p:cNvPr>
          <p:cNvSpPr txBox="1">
            <a:spLocks/>
          </p:cNvSpPr>
          <p:nvPr/>
        </p:nvSpPr>
        <p:spPr>
          <a:xfrm>
            <a:off x="8466820" y="6585906"/>
            <a:ext cx="1931016" cy="221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A0E0D-28CE-A056-50EB-5D5844E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4" y="2486283"/>
            <a:ext cx="8275781" cy="42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275-FFFA-B136-C941-BD70D3E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35171-8EBC-137D-E237-07CFFE94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949153" cy="18750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E4D2-C10F-2C0A-7C07-6E53762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6621-A33A-689A-BF1E-D32B44E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0" y="2965649"/>
            <a:ext cx="7481199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B860-9CB6-9EF2-AA55-0989B2FF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894E-81B1-056C-1AF5-B90A3676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Run region proposal method to compute ~2000 region proposals</a:t>
            </a:r>
          </a:p>
          <a:p>
            <a:r>
              <a:rPr lang="en-US" dirty="0"/>
              <a:t>2. Resize each region to 224x224 (tunable </a:t>
            </a:r>
            <a:r>
              <a:rPr lang="en-US" dirty="0" err="1"/>
              <a:t>hyperparam</a:t>
            </a:r>
            <a:r>
              <a:rPr lang="en-US" dirty="0"/>
              <a:t>) and run independently through the CNN to get feature vectors, then use Linear SVM to predict class scores, and Linear Regression to predict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3. Use scores to select a subset of region proposals to output </a:t>
            </a:r>
          </a:p>
          <a:p>
            <a:pPr lvl="1"/>
            <a:r>
              <a:rPr lang="en-US" dirty="0"/>
              <a:t>Many choices here: threshold on background score (e.g., output bottom K proposals with lowest background scores), or per-class (e.g., output top K proposals with highest classification scores for the given class)…</a:t>
            </a:r>
          </a:p>
          <a:p>
            <a:r>
              <a:rPr lang="en-US" dirty="0"/>
              <a:t>4. Compare with ground-truth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Inference time: ~40-50s per image</a:t>
            </a:r>
          </a:p>
          <a:p>
            <a:pPr lvl="1"/>
            <a:r>
              <a:rPr lang="en-US" dirty="0"/>
              <a:t>Extracting ~2000 regions for each image based on selective search</a:t>
            </a:r>
          </a:p>
          <a:p>
            <a:pPr lvl="1"/>
            <a:r>
              <a:rPr lang="en-US" dirty="0"/>
              <a:t>Extracting feature vectors using CNN for every image region. </a:t>
            </a:r>
          </a:p>
          <a:p>
            <a:pPr lvl="1"/>
            <a:r>
              <a:rPr lang="en-US" dirty="0"/>
              <a:t>Suppose we have N images, then the number of CNN features will be N*2000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E33-6F48-B8F9-3660-63D3C74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D8A-1015-F79D-4C48-5A956726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0DC3-6244-9C32-067D-A5259003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A7A7-4BF9-DAC9-AE6E-0287D50E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0DFE-72BF-CCC7-7C75-00BB5A7D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660446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348-0BD1-16A5-FC28-9BBF583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8595-E865-ACA0-35CF-B665CE9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8936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1. Use a backbone network to extract feature maps from the whole image</a:t>
            </a:r>
          </a:p>
          <a:p>
            <a:r>
              <a:rPr lang="en-US" sz="3200" dirty="0"/>
              <a:t>2. Apply Selective Search on these feature maps and get object proposals</a:t>
            </a:r>
          </a:p>
          <a:p>
            <a:r>
              <a:rPr lang="en-US" sz="3200" dirty="0"/>
              <a:t>3. Use a lightweight Per-Region network to perform </a:t>
            </a:r>
            <a:r>
              <a:rPr lang="en-US" sz="3200" dirty="0" err="1"/>
              <a:t>Bbox</a:t>
            </a:r>
            <a:r>
              <a:rPr lang="en-US" sz="3200" dirty="0"/>
              <a:t> regression and classification </a:t>
            </a:r>
          </a:p>
          <a:p>
            <a:r>
              <a:rPr lang="en-US" sz="3200" dirty="0"/>
              <a:t>Most of the computation happens in backbone network; this saves work for overlapping region proposals compared to R-CNN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BEBC-D8EB-EBF2-A819-1129A25C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DEE2-473F-09C7-75E3-EBC16C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83" y="2836280"/>
            <a:ext cx="8163034" cy="39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BD8-CE9A-C5D1-79C4-BD2C2D9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E08-8066-3DDC-663C-C4268B36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0938-1F02-FCB0-C951-766B5EF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58D2-A1D3-4258-C849-9208C596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9250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DB85-9727-8ACA-4C4E-A4CB1D5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Example Backbone and Per-Region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E6BF-1432-EE14-5291-AEB514D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8768" cy="5194738"/>
          </a:xfrm>
        </p:spPr>
        <p:txBody>
          <a:bodyPr/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6D7C-CD14-108A-39F0-3D32F4D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95B56-1093-52DE-88BF-9B004210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27" y="1373256"/>
            <a:ext cx="1848108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D9D57-2101-1BC2-F873-9D1FA18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21" y="1199447"/>
            <a:ext cx="1905266" cy="5249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94756-88AF-9B33-46BC-3EFAB1BBCF5D}"/>
              </a:ext>
            </a:extLst>
          </p:cNvPr>
          <p:cNvSpPr txBox="1"/>
          <p:nvPr/>
        </p:nvSpPr>
        <p:spPr>
          <a:xfrm>
            <a:off x="8290418" y="644032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469E-74A2-DADD-330A-53D5E8FA481D}"/>
              </a:ext>
            </a:extLst>
          </p:cNvPr>
          <p:cNvSpPr txBox="1"/>
          <p:nvPr/>
        </p:nvSpPr>
        <p:spPr>
          <a:xfrm>
            <a:off x="10195684" y="6440323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858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931C-AF1F-8D2D-3A21-53D4AF93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E3FE-3889-40F7-492D-627E7CFE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5584099" cy="55573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Faster R-CNN: use Region Proposal Network (RPN) to generate region proposals from feature maps output by the backbone network </a:t>
            </a:r>
          </a:p>
          <a:p>
            <a:pPr lvl="1"/>
            <a:r>
              <a:rPr lang="en-US" dirty="0"/>
              <a:t>RPN is a learnable CNN that replaces Selective Search used by Fast R-CNN</a:t>
            </a:r>
          </a:p>
          <a:p>
            <a:r>
              <a:rPr lang="en-US" dirty="0"/>
              <a:t>Jointly train with 4 losses:</a:t>
            </a:r>
          </a:p>
          <a:p>
            <a:pPr lvl="1"/>
            <a:r>
              <a:rPr lang="en-US" dirty="0"/>
              <a:t>1. RPN classification: anchor box is object / not an object</a:t>
            </a:r>
          </a:p>
          <a:p>
            <a:pPr lvl="1"/>
            <a:r>
              <a:rPr lang="en-US" dirty="0"/>
              <a:t>2. RPN regression: predict transform from anchor box to </a:t>
            </a:r>
            <a:r>
              <a:rPr lang="en-US" dirty="0" err="1"/>
              <a:t>Bbox</a:t>
            </a:r>
            <a:r>
              <a:rPr lang="en-US" dirty="0"/>
              <a:t> proposal</a:t>
            </a:r>
          </a:p>
          <a:p>
            <a:pPr lvl="1"/>
            <a:r>
              <a:rPr lang="en-US" dirty="0"/>
              <a:t>3. Object classification: classify proposals as background / object class</a:t>
            </a:r>
          </a:p>
          <a:p>
            <a:pPr lvl="1"/>
            <a:r>
              <a:rPr lang="en-US" dirty="0"/>
              <a:t>4. Object regression: predict transform from proposal box to object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86E2-0794-1177-7CCA-FE6E767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1F221A-487F-5C88-5648-402C6E85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7592"/>
            <a:ext cx="5988669" cy="53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5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D697-7632-F842-EC86-A7F11C7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R-CNN Family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FEB4-A8BE-2091-67A3-D693CC64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44B5A2-1E66-36C5-7904-534147E7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1220111"/>
            <a:ext cx="4292890" cy="28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0F6CB7-CADA-B7B4-7815-8FF8F63C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4183353"/>
            <a:ext cx="4292890" cy="2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9E9674F-9666-A9D0-3FE2-A01A760C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54" y="1899665"/>
            <a:ext cx="4729027" cy="42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7C089D-F545-4830-50DF-75F6A7A41AB1}"/>
              </a:ext>
            </a:extLst>
          </p:cNvPr>
          <p:cNvSpPr txBox="1"/>
          <p:nvPr/>
        </p:nvSpPr>
        <p:spPr>
          <a:xfrm>
            <a:off x="494780" y="25047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R-CNN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A8E8-7FEA-7869-97AD-6E5AB75818BB}"/>
              </a:ext>
            </a:extLst>
          </p:cNvPr>
          <p:cNvSpPr txBox="1"/>
          <p:nvPr/>
        </p:nvSpPr>
        <p:spPr>
          <a:xfrm>
            <a:off x="7352337" y="600361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EF803-725C-25B8-4F4D-037664256A8A}"/>
              </a:ext>
            </a:extLst>
          </p:cNvPr>
          <p:cNvSpPr txBox="1"/>
          <p:nvPr/>
        </p:nvSpPr>
        <p:spPr>
          <a:xfrm>
            <a:off x="48272" y="483878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37118-9B73-70DC-76A2-111AC6AAC8DF}"/>
              </a:ext>
            </a:extLst>
          </p:cNvPr>
          <p:cNvSpPr txBox="1"/>
          <p:nvPr/>
        </p:nvSpPr>
        <p:spPr>
          <a:xfrm>
            <a:off x="2245786" y="6670813"/>
            <a:ext cx="2130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Gerschick</a:t>
            </a:r>
            <a:r>
              <a:rPr lang="en-US" sz="1050" dirty="0"/>
              <a:t>, “Fast R-CNN”, ICCV 2015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61073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AF37-CA6B-0EA5-07AB-4A5CD65D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BB40-486D-FC10-E47F-718B32C1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9E2F-71B7-BDA1-645D-BACBAE5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57E988-92EE-243F-CF2B-8402227FC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95720"/>
              </p:ext>
            </p:extLst>
          </p:nvPr>
        </p:nvGraphicFramePr>
        <p:xfrm>
          <a:off x="1217129" y="1349815"/>
          <a:ext cx="9757742" cy="523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57">
                  <a:extLst>
                    <a:ext uri="{9D8B030D-6E8A-4147-A177-3AD203B41FA5}">
                      <a16:colId xmlns:a16="http://schemas.microsoft.com/office/drawing/2014/main" val="2850518274"/>
                    </a:ext>
                  </a:extLst>
                </a:gridCol>
                <a:gridCol w="4345885">
                  <a:extLst>
                    <a:ext uri="{9D8B030D-6E8A-4147-A177-3AD203B41FA5}">
                      <a16:colId xmlns:a16="http://schemas.microsoft.com/office/drawing/2014/main" val="18717177"/>
                    </a:ext>
                  </a:extLst>
                </a:gridCol>
                <a:gridCol w="1393964">
                  <a:extLst>
                    <a:ext uri="{9D8B030D-6E8A-4147-A177-3AD203B41FA5}">
                      <a16:colId xmlns:a16="http://schemas.microsoft.com/office/drawing/2014/main" val="1680099099"/>
                    </a:ext>
                  </a:extLst>
                </a:gridCol>
                <a:gridCol w="2459936">
                  <a:extLst>
                    <a:ext uri="{9D8B030D-6E8A-4147-A177-3AD203B41FA5}">
                      <a16:colId xmlns:a16="http://schemas.microsoft.com/office/drawing/2014/main" val="3700993789"/>
                    </a:ext>
                  </a:extLst>
                </a:gridCol>
              </a:tblGrid>
              <a:tr h="95564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Pred. Time/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0165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 on the input image</a:t>
                      </a:r>
                      <a:r>
                        <a:rPr lang="en-US" sz="1800" dirty="0"/>
                        <a:t> to generate regions. Extracts ~2000 regions from each image.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40-50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computation time as each region is passed to the CNN separately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28946"/>
                  </a:ext>
                </a:extLst>
              </a:tr>
              <a:tr h="1805099">
                <a:tc>
                  <a:txBody>
                    <a:bodyPr/>
                    <a:lstStyle/>
                    <a:p>
                      <a:r>
                        <a:rPr lang="en-US" sz="1800" dirty="0"/>
                        <a:t>Fast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Each image is passed only once to the CNN and feature maps are extracted. Use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Selective Search on feature maps </a:t>
                      </a:r>
                      <a:r>
                        <a:rPr lang="en-US" sz="1800" dirty="0"/>
                        <a:t>to generate predictions. Combines all the three models used in RCNN together.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high computation time using selective search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96219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Faster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Replaces Selective Search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Region Proposal Network </a:t>
                      </a:r>
                      <a:r>
                        <a:rPr lang="en-US" sz="1800" dirty="0"/>
                        <a:t>to make the algorithm much faster.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7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6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>
                <a:solidFill>
                  <a:srgbClr val="FF0000"/>
                </a:solidFill>
              </a:rPr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4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5458-B5E2-C84F-6D32-07C2BB5D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6F9-C6D4-5401-2B20-4BCDBF41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image into n-by-n grids </a:t>
            </a:r>
          </a:p>
          <a:p>
            <a:r>
              <a:rPr lang="en-US" dirty="0"/>
              <a:t>For each grid, predict </a:t>
            </a:r>
            <a:r>
              <a:rPr lang="en-US" dirty="0" err="1"/>
              <a:t>Bboxes</a:t>
            </a:r>
            <a:r>
              <a:rPr lang="en-US" dirty="0"/>
              <a:t> and their class labels for objects (if any are found)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Bboxes</a:t>
            </a:r>
            <a:r>
              <a:rPr lang="en-US" dirty="0"/>
              <a:t> are highlighted by yellow color in the second step. </a:t>
            </a:r>
          </a:p>
          <a:p>
            <a:r>
              <a:rPr lang="en-US" dirty="0"/>
              <a:t>Apply Non-Maximal Suppression based on </a:t>
            </a:r>
            <a:r>
              <a:rPr lang="en-US" dirty="0" err="1"/>
              <a:t>IoU</a:t>
            </a:r>
            <a:r>
              <a:rPr lang="en-US" dirty="0"/>
              <a:t>, we suppress </a:t>
            </a:r>
            <a:r>
              <a:rPr lang="en-US" dirty="0" err="1"/>
              <a:t>Bboxes</a:t>
            </a:r>
            <a:r>
              <a:rPr lang="en-US" dirty="0"/>
              <a:t> with lower probability scores to achieve final </a:t>
            </a:r>
            <a:r>
              <a:rPr lang="en-US" dirty="0" err="1"/>
              <a:t>Bboxes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211D5-1B11-8C3C-76B3-9254F21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YOLO">
            <a:extLst>
              <a:ext uri="{FF2B5EF4-FFF2-40B4-BE49-F238E27FC236}">
                <a16:creationId xmlns:a16="http://schemas.microsoft.com/office/drawing/2014/main" id="{CBA0ED91-CF02-4E16-FAE3-6C619CEB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8305"/>
            <a:ext cx="9144000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6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1D38-7C32-6E41-3515-DF33F8BD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for a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C178-D339-52A2-385E-EFF91B08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we divide the image into a 3x3 grid. We define 3 classes (Pedestrian, Car, Motorcycle)</a:t>
            </a:r>
          </a:p>
          <a:p>
            <a:r>
              <a:rPr lang="en-US" sz="2400" dirty="0"/>
              <a:t>For each grid cell, the label y is an 8-D vector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p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c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defines whether an object is present in </a:t>
            </a:r>
            <a:r>
              <a:rPr lang="en-US" sz="2000" dirty="0"/>
              <a:t>the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grid or not (it is the probability)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specify the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Bbox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if there is an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represent  one-hot vector as the target label (or the class confidence scores computed by SoftMax during inference)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each of the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</a:t>
            </a:r>
            <a:r>
              <a:rPr lang="en-US" sz="2400" dirty="0"/>
              <a:t> grid cells, we have an 8-D output vector. So 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he </a:t>
            </a:r>
            <a:r>
              <a:rPr lang="en-US" sz="2400" dirty="0">
                <a:solidFill>
                  <a:srgbClr val="222222"/>
                </a:solidFill>
              </a:rPr>
              <a:t>output dimension is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3x3x8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/>
              <a:t>Even if an object may span more than one grid, it will only be assigned to a single grid cell in which its mid-point is located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6040-85A0-D489-E57F-D6CEBE69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C87841-0628-86F6-027F-4B23C8E1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5" y="4955045"/>
            <a:ext cx="1572396" cy="18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C5886B-69F1-A237-55DB-116D7AA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2" y="5292475"/>
            <a:ext cx="6734205" cy="13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5D5-2AFB-86F1-708B-37AD9012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Grid Cells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F4D2-5AB0-3BFC-3E27-A668E39C5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7C4C-06C4-2453-ADAB-81817A7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9DF08-C2EA-5C2D-48C7-550108C20450}"/>
              </a:ext>
            </a:extLst>
          </p:cNvPr>
          <p:cNvSpPr txBox="1">
            <a:spLocks/>
          </p:cNvSpPr>
          <p:nvPr/>
        </p:nvSpPr>
        <p:spPr>
          <a:xfrm>
            <a:off x="1979239" y="1281548"/>
            <a:ext cx="4042792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Since there is no object in this grid, pc=0, and all the other entries are ?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D0529-03FD-B82C-8B4F-5F644696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1168509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45E2E0-F7A0-72D3-0FA7-0021A688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40" y="1894138"/>
            <a:ext cx="1171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7448-56AA-597D-7F26-12C0A8E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4060310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CB5D5B-F32B-F027-5358-9A4545E3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95" y="4702598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23FE85-5851-4CF1-6D77-1887AE06EF5B}"/>
              </a:ext>
            </a:extLst>
          </p:cNvPr>
          <p:cNvSpPr txBox="1">
            <a:spLocks/>
          </p:cNvSpPr>
          <p:nvPr/>
        </p:nvSpPr>
        <p:spPr bwMode="auto">
          <a:xfrm>
            <a:off x="1979239" y="3798815"/>
            <a:ext cx="4042792" cy="29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700" dirty="0"/>
              <a:t>Since there is an object (Car) in this grid, pc=1. (bx, by, </a:t>
            </a:r>
            <a:r>
              <a:rPr lang="en-US" sz="2700" dirty="0" err="1"/>
              <a:t>bh</a:t>
            </a:r>
            <a:r>
              <a:rPr lang="en-US" sz="2700" dirty="0"/>
              <a:t>, </a:t>
            </a:r>
            <a:r>
              <a:rPr lang="en-US" sz="2700" dirty="0" err="1"/>
              <a:t>bw</a:t>
            </a:r>
            <a:r>
              <a:rPr lang="en-US" sz="2700" dirty="0"/>
              <a:t>) are calculated relative to the particular grid cell</a:t>
            </a:r>
          </a:p>
          <a:p>
            <a:r>
              <a:rPr lang="en-US" sz="2700" dirty="0"/>
              <a:t>Class label is (0,1,0) since Car is the 2</a:t>
            </a:r>
            <a:r>
              <a:rPr lang="en-US" sz="2700" baseline="30000" dirty="0"/>
              <a:t>nd</a:t>
            </a:r>
            <a:r>
              <a:rPr lang="en-US" sz="2700" dirty="0"/>
              <a:t>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59511-7A8D-22D0-4C0F-58BC19397057}"/>
              </a:ext>
            </a:extLst>
          </p:cNvPr>
          <p:cNvSpPr/>
          <p:nvPr/>
        </p:nvSpPr>
        <p:spPr bwMode="auto">
          <a:xfrm>
            <a:off x="7631867" y="1309948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7D89C-8CE2-53F2-82BC-C37979BE6624}"/>
              </a:ext>
            </a:extLst>
          </p:cNvPr>
          <p:cNvSpPr/>
          <p:nvPr/>
        </p:nvSpPr>
        <p:spPr bwMode="auto">
          <a:xfrm>
            <a:off x="7641491" y="5010436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73" y="2345704"/>
            <a:ext cx="8270654" cy="43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DF4-ED58-0ADA-D57F-7899845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9E0E-30C8-715A-A9F3-18ACC608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664695" cy="51947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)=(0.4, 0.3): coordinates of the midpoint of the object with respect to this grid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)=(0.5, 0.9): 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0.5 is ratio of the height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(red box) to the height of the grid cell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0.9 is ratio of the width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the width of the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will never exceed 1, as the midpoint will always lie within the grid. Whereas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can exceed 1 if the dimensions of the </a:t>
            </a:r>
            <a:r>
              <a:rPr 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more than the dimension of the grid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Class label is (0,1,0) for th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 Car class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1C3B7-CBB8-2EA9-1EA1-966AA5F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F88E-FF30-B859-FFFD-CF503EA1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1403621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DCDB5-8508-1B70-7CCE-211A3DA9E97A}"/>
              </a:ext>
            </a:extLst>
          </p:cNvPr>
          <p:cNvSpPr/>
          <p:nvPr/>
        </p:nvSpPr>
        <p:spPr bwMode="auto">
          <a:xfrm>
            <a:off x="10494609" y="2339725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DE0883-2E87-04B9-411C-848057A9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0" y="4756235"/>
            <a:ext cx="1171575" cy="1381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6F478-54F8-1A61-8805-56101C0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3" y="4685107"/>
            <a:ext cx="1485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E39A9B7-8BC0-4C1D-0FDE-425CC0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23" y="4756235"/>
            <a:ext cx="1171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4C3BF-4A6A-3CB1-A9A7-DDBA1174A4E2}"/>
              </a:ext>
            </a:extLst>
          </p:cNvPr>
          <p:cNvSpPr txBox="1"/>
          <p:nvPr/>
        </p:nvSpPr>
        <p:spPr>
          <a:xfrm>
            <a:off x="9584011" y="5276559"/>
            <a:ext cx="3802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  <a:endParaRPr lang="en-S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4D49-057A-378E-6D67-B91A2C2171A6}"/>
              </a:ext>
            </a:extLst>
          </p:cNvPr>
          <p:cNvSpPr txBox="1"/>
          <p:nvPr/>
        </p:nvSpPr>
        <p:spPr>
          <a:xfrm>
            <a:off x="9574818" y="5248171"/>
            <a:ext cx="36420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  <a:p>
            <a:r>
              <a:rPr lang="en-US" sz="1100" dirty="0"/>
              <a:t>0.9</a:t>
            </a:r>
            <a:endParaRPr lang="en-S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EA23-3198-7A90-9A7E-4292723362EC}"/>
              </a:ext>
            </a:extLst>
          </p:cNvPr>
          <p:cNvSpPr txBox="1"/>
          <p:nvPr/>
        </p:nvSpPr>
        <p:spPr>
          <a:xfrm>
            <a:off x="8459007" y="516424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99946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8DF-A39F-0FFC-315C-B6391912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 the fig)</a:t>
                </a:r>
              </a:p>
              <a:p>
                <a:pPr lvl="1"/>
                <a:r>
                  <a:rPr lang="en-US" dirty="0"/>
                  <a:t>This allows detection of multiple objects centered at the same position, with better-fitting anchor boxes,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</a:t>
                </a:r>
              </a:p>
              <a:p>
                <a:r>
                  <a:rPr lang="en-US" altLang="zh-CN" dirty="0"/>
                  <a:t>Ref: “Finally understand Anchor Boxes in Object Detection (2D and 3D)”</a:t>
                </a:r>
              </a:p>
              <a:p>
                <a:pPr lvl="1"/>
                <a:r>
                  <a:rPr lang="en-US" dirty="0">
                    <a:hlinkClick r:id="rId3"/>
                  </a:rPr>
                  <a:t>https://www.thinkautonomous.ai/blog/anchor-boxes</a:t>
                </a:r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  <a:blipFill>
                <a:blip r:embed="rId4"/>
                <a:stretch>
                  <a:fillRect l="-2018" t="-3169" r="-1667" b="-12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212D-09B2-F8B4-9229-DFB3E45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5F228-4CD5-F52F-816D-E0B18B62B597}"/>
              </a:ext>
            </a:extLst>
          </p:cNvPr>
          <p:cNvGrpSpPr/>
          <p:nvPr/>
        </p:nvGrpSpPr>
        <p:grpSpPr>
          <a:xfrm>
            <a:off x="7836387" y="2052686"/>
            <a:ext cx="3205793" cy="3191997"/>
            <a:chOff x="1122218" y="0"/>
            <a:chExt cx="6922695" cy="687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A05BB-EA39-7DF4-0B68-260FCBFE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6D2042-6C07-BF97-1961-E5CD790D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4DE87-B42E-FE36-35FC-681C0234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273340-41B4-CADE-FD58-8A4B14F7D6A5}"/>
              </a:ext>
            </a:extLst>
          </p:cNvPr>
          <p:cNvGrpSpPr/>
          <p:nvPr/>
        </p:nvGrpSpPr>
        <p:grpSpPr>
          <a:xfrm>
            <a:off x="8219054" y="3671775"/>
            <a:ext cx="2407317" cy="1569856"/>
            <a:chOff x="1351075" y="2795425"/>
            <a:chExt cx="2407317" cy="1569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392FD-C5FC-3A74-98FB-831793E620AC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74458-4EC9-7D9F-B854-0EF5C2ED75E8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ADD5CC-D69F-B406-168D-0C8368AF8418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7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601D-7BB2-D7AD-55F0-EF2454BF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9E0B-6D99-FED3-CD91-C33E9596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54465"/>
            <a:ext cx="10949153" cy="3175438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Suppose we have 2 anchor boxes for each grid cell. Then we can detect at most two objects for each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First 8 rows of the y label belong to anchor box 1 and the remaining 8 belong to anchor box 2. The y vector has 16 entries, and the output has dimension 3x3x2x8=3x3x16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The objects are assigned to the anchor boxes based on the similarity of the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Bboxes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and the anchor box shape, e.g., the person is assigned to anchor box 1 and the car is assigned to anchor box 2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Suppose we use 5 anchor boxes per grid and the number of classes is 5, then the output has dimension 3x3x5x10= 3x3x50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DEE2-8D39-E1F2-AA9E-24292BEF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82FCF-AE1E-6C93-BD88-B07EDC28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6" y="4336831"/>
            <a:ext cx="21907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06BCF7-66F7-47F4-FEDE-79D83F42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36" y="4413031"/>
            <a:ext cx="42195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1758-DF67-F274-35F9-38F84A5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1" y="3963768"/>
            <a:ext cx="11906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5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1EB-B0DD-74CE-4411-FC2AEFDA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YOLO Dimensions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8BE0-1E88-9205-FF1B-C245C2B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image has shape (608, 608, 3)</a:t>
            </a:r>
          </a:p>
          <a:p>
            <a:r>
              <a:rPr lang="en-US" dirty="0"/>
              <a:t>The CNN output has dimension (19, 19, 5, 85), where each grid cell returns 5*85 numbers, with total dimension of 19*19*5*85</a:t>
            </a:r>
          </a:p>
          <a:p>
            <a:pPr lvl="1"/>
            <a:r>
              <a:rPr lang="en-US" dirty="0"/>
              <a:t>5 is the number of anchor boxes per grid</a:t>
            </a:r>
          </a:p>
          <a:p>
            <a:pPr lvl="1"/>
            <a:r>
              <a:rPr lang="en-US" dirty="0"/>
              <a:t>85 = 5+80, where 5 refers to (pc, bx, by,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), and 80 is the number of classes</a:t>
            </a:r>
          </a:p>
          <a:p>
            <a:r>
              <a:rPr lang="en-US" dirty="0"/>
              <a:t>Finally, compute </a:t>
            </a:r>
            <a:r>
              <a:rPr lang="en-US" dirty="0" err="1"/>
              <a:t>IoU</a:t>
            </a:r>
            <a:r>
              <a:rPr lang="en-US" dirty="0"/>
              <a:t> and perform NMS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FEF-B2B3-0C42-8D1A-90446A4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F49E-0635-526E-CCB1-C2FCEF8B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with FPN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7F12-5862-128E-8EE5-BBAA7A9A6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201360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Backbone extracts essential features of an image and feeds them to the Head through Neck</a:t>
            </a:r>
          </a:p>
          <a:p>
            <a:r>
              <a:rPr lang="en-US" sz="1800" dirty="0"/>
              <a:t>Neck is a Feature Pyramid Network (FPN) that collects feature maps extracted by the Backbone and creates feature pyramids</a:t>
            </a:r>
          </a:p>
          <a:p>
            <a:pPr lvl="1"/>
            <a:r>
              <a:rPr lang="en-US" sz="1400" dirty="0"/>
              <a:t>An FPN is a feature extractor that takes a single-scale image of an arbitrary size as input, and outputs proportionally sized feature maps at multiple levels</a:t>
            </a:r>
          </a:p>
          <a:p>
            <a:r>
              <a:rPr lang="en-US" sz="1800" dirty="0"/>
              <a:t>Head consists of output layers that make final detections</a:t>
            </a:r>
          </a:p>
          <a:p>
            <a:pPr lvl="1"/>
            <a:r>
              <a:rPr lang="en-US" altLang="zh-CN" sz="1400" dirty="0"/>
              <a:t>Dense prediction (one-stage), sparse prediction (two-stage)</a:t>
            </a: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7D2B-8A0F-4487-F99C-C5DED534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673C6-98CE-CA38-02AE-D6810E5B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45" y="3069922"/>
            <a:ext cx="7259309" cy="3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C4A-A5B4-8E60-4A7B-3E8E3153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DF03-0BFB-78DB-94E0-4267AB1A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343930" cy="5194738"/>
          </a:xfrm>
        </p:spPr>
        <p:txBody>
          <a:bodyPr/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9710-BF68-6AE8-38D1-C2ABE76F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EAC-5836-317B-18E2-5135F7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67" y="2011172"/>
            <a:ext cx="6102695" cy="3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86882" y="2486685"/>
            <a:ext cx="8056686" cy="40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666-4DE7-AE7E-55F3-E37F609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DB-FCD2-563F-5FF9-A2554368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4946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Things vs. stuff</a:t>
            </a:r>
          </a:p>
          <a:p>
            <a:pPr lvl="1"/>
            <a:r>
              <a:rPr lang="en-US" dirty="0"/>
              <a:t>Things: Object categories that can be separated into object instances (e.g. cats, cars, person)</a:t>
            </a:r>
          </a:p>
          <a:p>
            <a:pPr lvl="1"/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 vs. Semantic Segmentation vs. Instance Segmentation</a:t>
            </a:r>
          </a:p>
          <a:p>
            <a:pPr lvl="1"/>
            <a:r>
              <a:rPr lang="en-US" dirty="0"/>
              <a:t>Object Detection: Detects object instances, but only gives </a:t>
            </a:r>
            <a:r>
              <a:rPr lang="en-US" dirty="0" err="1"/>
              <a:t>Bbox</a:t>
            </a:r>
            <a:r>
              <a:rPr lang="en-US" dirty="0"/>
              <a:t> (things only)</a:t>
            </a:r>
          </a:p>
          <a:p>
            <a:pPr lvl="1"/>
            <a:r>
              <a:rPr lang="en-US" dirty="0"/>
              <a:t>Semantic Segmentation: Label all pixels, but merges instances (both things and stuff)</a:t>
            </a:r>
          </a:p>
          <a:p>
            <a:pPr lvl="1"/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2"/>
            <a:r>
              <a:rPr lang="en-US" dirty="0"/>
              <a:t>Approach: Perform object detection, then predict a segmentation mask for each object</a:t>
            </a:r>
          </a:p>
          <a:p>
            <a:pPr lvl="1"/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AEEA-CA58-1AB6-61E8-208EC45F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C5699-7F41-D840-A5ED-29AB0BA24916}"/>
              </a:ext>
            </a:extLst>
          </p:cNvPr>
          <p:cNvSpPr txBox="1"/>
          <p:nvPr/>
        </p:nvSpPr>
        <p:spPr>
          <a:xfrm>
            <a:off x="2225292" y="6423723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CE0C-FD9C-83E4-5524-B8355830A738}"/>
              </a:ext>
            </a:extLst>
          </p:cNvPr>
          <p:cNvSpPr txBox="1"/>
          <p:nvPr/>
        </p:nvSpPr>
        <p:spPr>
          <a:xfrm>
            <a:off x="5196182" y="6425606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29DA-64BF-451D-5B00-F5AFCC3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4" y="4584428"/>
            <a:ext cx="2746823" cy="1845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9202D-C943-5C39-A901-E8811FE4862B}"/>
              </a:ext>
            </a:extLst>
          </p:cNvPr>
          <p:cNvSpPr txBox="1"/>
          <p:nvPr/>
        </p:nvSpPr>
        <p:spPr>
          <a:xfrm>
            <a:off x="8111714" y="6423723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59A85-0D94-FDD3-FC06-42ECF548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5" y="4584428"/>
            <a:ext cx="2720339" cy="184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7E982-8AD3-3FA9-6050-1281159D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2" y="4584428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78B9-FE40-B63A-2409-14F7662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Semantic Segmentation: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3838-2303-2287-F575-C9866C0B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42393" cy="5194738"/>
          </a:xfrm>
        </p:spPr>
        <p:txBody>
          <a:bodyPr/>
          <a:lstStyle/>
          <a:p>
            <a:r>
              <a:rPr lang="en-US" sz="3200" dirty="0"/>
              <a:t>Label each pixel in the image with a class label </a:t>
            </a:r>
          </a:p>
          <a:p>
            <a:r>
              <a:rPr lang="en-US" sz="3200" dirty="0"/>
              <a:t>Don’t differentiate among multiple instances (e.g., pixels of the 2 cows are given the same label)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2DAA-47C6-99D0-14BD-379E74A2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805B-3E08-6E41-E622-735F6BD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50" y="1631650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7BE8-32FD-250A-5375-09DCE70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DBB7-FCAD-12DB-71A6-593A8AAC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C05F-FB60-5242-A9F2-5D9853A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 descr="input to label">
            <a:extLst>
              <a:ext uri="{FF2B5EF4-FFF2-40B4-BE49-F238E27FC236}">
                <a16:creationId xmlns:a16="http://schemas.microsoft.com/office/drawing/2014/main" id="{9399BC65-10B7-C369-D7E1-AF58AAE6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2548"/>
            <a:ext cx="9144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lay">
            <a:extLst>
              <a:ext uri="{FF2B5EF4-FFF2-40B4-BE49-F238E27FC236}">
                <a16:creationId xmlns:a16="http://schemas.microsoft.com/office/drawing/2014/main" id="{A68834E5-398F-5007-2088-09645B2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4343"/>
            <a:ext cx="9144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0076-39C8-C6CA-32A4-DEA34FB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F46-69B3-FDC8-4743-BBCE4E72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844541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sz="2800" dirty="0"/>
              <a:t>WHAT: </a:t>
            </a:r>
            <a:r>
              <a:rPr lang="en-US" dirty="0"/>
              <a:t>Class label (e.g., cat vs. dog)</a:t>
            </a:r>
          </a:p>
          <a:p>
            <a:pPr lvl="1"/>
            <a:r>
              <a:rPr lang="en-US" dirty="0"/>
              <a:t>WHERE: </a:t>
            </a:r>
            <a:r>
              <a:rPr lang="en-US" dirty="0" err="1"/>
              <a:t>Bbox</a:t>
            </a:r>
            <a:r>
              <a:rPr lang="en-US" dirty="0"/>
              <a:t>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</a:t>
            </a:r>
            <a:r>
              <a:rPr lang="en-US" dirty="0" err="1"/>
              <a:t>Bbox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21CD-28A0-76C3-CFF3-101669B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1837-5FBF-C584-2378-B7BBC1A3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78" y="2046908"/>
            <a:ext cx="4101985" cy="3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E6C9-6490-E6DD-93D2-9F47534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CA77-0468-13ED-C820-E58C2EE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output channel for each of the 5 possible classes.</a:t>
            </a:r>
          </a:p>
          <a:p>
            <a:r>
              <a:rPr lang="en-US" sz="3200" dirty="0"/>
              <a:t>Pixel-wise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03264-DCBD-371D-6E96-EEE96B9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 descr="one hot">
            <a:extLst>
              <a:ext uri="{FF2B5EF4-FFF2-40B4-BE49-F238E27FC236}">
                <a16:creationId xmlns:a16="http://schemas.microsoft.com/office/drawing/2014/main" id="{C7CEFB71-53DB-557B-ADB6-AAAFE2B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1" y="2215299"/>
            <a:ext cx="8049657" cy="45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C5-6C3D-BBB2-5242-DBADF623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 (FCN)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913F-B109-F4F5-0028-40A8D91E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530499" cy="29187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CNN with all CONV layers (no FC layers)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  <a:p>
            <a:pPr lvl="1"/>
            <a:r>
              <a:rPr lang="en-US" dirty="0"/>
              <a:t>Problem #2: Effective receptive field size grows slowly in the feedforward direction with number of CONV layers: with L 3x3 CONV layers, receptive field grows as 2L+1 (3x3, 5x5, 7x7…)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A246-5CE4-1D52-9321-2FD96A8B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C4CF-3AA8-9436-DAFB-3C6487A2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56" y="4123955"/>
            <a:ext cx="8964488" cy="267098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D0C4C41-5793-DAE6-D375-5CA7F1E7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54" y="718046"/>
            <a:ext cx="3063379" cy="229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/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2 stacked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dirty="0"/>
                  <a:t> CONV layers w. </a:t>
                </a:r>
                <a:r>
                  <a:rPr lang="en-US" spc="-5" dirty="0">
                    <a:cs typeface="Arial"/>
                  </a:rPr>
                  <a:t>padding </a:t>
                </a:r>
                <a14:m>
                  <m:oMath xmlns:m="http://schemas.openxmlformats.org/officeDocument/2006/math"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=1</m:t>
                    </m:r>
                  </m:oMath>
                </a14:m>
                <a:r>
                  <a:rPr lang="en-US" dirty="0"/>
                  <a:t> have the same effective receptive field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CONV layer</a:t>
                </a:r>
                <a:endParaRPr lang="en-SE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  <a:blipFill>
                <a:blip r:embed="rId4"/>
                <a:stretch>
                  <a:fillRect l="-1553" t="-2513" r="-1165" b="-65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E54-E7D9-25E4-2325-AD9DB20C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FCN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4434-6207-D598-174B-AD527878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0088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(with pooling or </a:t>
            </a:r>
            <a:r>
              <a:rPr lang="en-US" dirty="0" err="1"/>
              <a:t>strided</a:t>
            </a:r>
            <a:r>
              <a:rPr lang="en-US" dirty="0"/>
              <a:t> convolution) allows effective receptive field size to grow more quickly in the feedforward direction. It also leads to more efficient computation </a:t>
            </a:r>
          </a:p>
          <a:p>
            <a:pPr lvl="1"/>
            <a:r>
              <a:rPr lang="en-US" dirty="0"/>
              <a:t>Upsampling with interpolation or transposed convolution to get same-size output as input, e.g.,</a:t>
            </a:r>
          </a:p>
          <a:p>
            <a:pPr lvl="2"/>
            <a:r>
              <a:rPr lang="en-US" dirty="0"/>
              <a:t>Bed Of Nails, Nearest Neighbor, Max-</a:t>
            </a:r>
            <a:r>
              <a:rPr lang="en-US" dirty="0" err="1"/>
              <a:t>Unpooling</a:t>
            </a:r>
            <a:r>
              <a:rPr lang="en-US" dirty="0"/>
              <a:t>, Bilinear/Bicubic Interpolation, Transposed Convolution</a:t>
            </a:r>
          </a:p>
          <a:p>
            <a:pPr lvl="2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EC4C-E1D2-0342-998B-5680EE1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0E33-3163-0EDC-0B77-A400C850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29" y="4310493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3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5AE-AA7B-A575-F722-323E69C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Bed Of Nails, Nearest Neighbor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BF6-073B-2126-3028-69D3BD4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Upsampling from a 2x2 image to a 4x4 image, by either inserting 0s (Bed of Nails), or duplicating elements (Nearest Neighbor)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541F-5707-8018-E125-D56A6110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8086-7A31-7AFF-2E2A-109EFC1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102285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1EA-9427-5C2E-06EF-46EEF3E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32E6-4768-1DDF-3C2B-D6DA3D47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22CE-5E13-7A79-79C7-A950C31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3898-D329-EDC1-BCD7-19B7CB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361465"/>
            <a:ext cx="10843399" cy="4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394-404D-0537-5F7A-C343442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Bilinear/Bicubic Interpolation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A965-CFFA-A26A-9B5F-8513A65F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950673" cy="5449534"/>
          </a:xfrm>
        </p:spPr>
        <p:txBody>
          <a:bodyPr>
            <a:normAutofit/>
          </a:bodyPr>
          <a:lstStyle/>
          <a:p>
            <a:r>
              <a:rPr lang="en-US" dirty="0"/>
              <a:t>Upsampling from a 2x2 image to a 4x4 image with bilinear </a:t>
            </a:r>
            <a:r>
              <a:rPr lang="en-US" altLang="zh-CN" dirty="0"/>
              <a:t>or</a:t>
            </a:r>
            <a:r>
              <a:rPr lang="en-US" dirty="0"/>
              <a:t> bicubic interpolation</a:t>
            </a:r>
          </a:p>
          <a:p>
            <a:r>
              <a:rPr lang="en-US" dirty="0"/>
              <a:t>Each output element is computed as a linear or cubic combination of its closest neighbors to generate smooth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DD80-C033-FB9D-81F0-DC936EF0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FB65-9139-9639-0635-1D43E81E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08" y="4044644"/>
            <a:ext cx="5134245" cy="2350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19938-F2C5-7808-8907-AFCA5BD2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10" y="1221366"/>
            <a:ext cx="5134245" cy="2350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992BD-1012-A21C-2D62-BFE6FDB308EC}"/>
              </a:ext>
            </a:extLst>
          </p:cNvPr>
          <p:cNvSpPr txBox="1"/>
          <p:nvPr/>
        </p:nvSpPr>
        <p:spPr>
          <a:xfrm>
            <a:off x="8055298" y="3571709"/>
            <a:ext cx="217046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Bilinear </a:t>
            </a:r>
            <a:r>
              <a:rPr lang="en-US" altLang="zh-CN" dirty="0"/>
              <a:t>interpolation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4EB3F-04F8-0226-3437-F90E09DDBF12}"/>
              </a:ext>
            </a:extLst>
          </p:cNvPr>
          <p:cNvSpPr txBox="1"/>
          <p:nvPr/>
        </p:nvSpPr>
        <p:spPr>
          <a:xfrm>
            <a:off x="8055298" y="6425606"/>
            <a:ext cx="21287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Bicubic </a:t>
            </a:r>
            <a:r>
              <a:rPr lang="en-US" altLang="zh-CN" dirty="0"/>
              <a:t>interpolation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371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13D3B9-D74C-AFA2-05BD-7C7E1DBB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24" y="1625749"/>
            <a:ext cx="4804792" cy="2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B87D0E-2546-3812-7A07-DB307978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40AE7-3CFA-5D8B-18E6-B68F41C2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089627" cy="367615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</a:t>
            </a:r>
            <a:r>
              <a:rPr lang="en-US" dirty="0" err="1"/>
              <a:t>upsample</a:t>
            </a:r>
            <a:r>
              <a:rPr lang="en-US" dirty="0"/>
              <a:t> a 2x2 input feature map to a 3x3 output feature map by transposed convolution, we apply a kernel of size 2x2 with unit stride and zero padding</a:t>
            </a:r>
          </a:p>
          <a:p>
            <a:r>
              <a:rPr lang="en-US" dirty="0"/>
              <a:t>Right figure: take the upper left element of the input feature map and multiply it with every element of the kernel</a:t>
            </a:r>
          </a:p>
          <a:p>
            <a:r>
              <a:rPr lang="en-US" dirty="0"/>
              <a:t>Bottom figure: do it for all the remaining elements of the input feature map, and add the output elements of the over-lapping positions to get output feature map</a:t>
            </a:r>
          </a:p>
          <a:p>
            <a:pPr lvl="1"/>
            <a:r>
              <a:rPr lang="en-US" dirty="0"/>
              <a:t>May need to trim top row and left column to get desired output feature map size 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24E7-3F5A-56DC-3103-512826BE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1A920B-FA36-B5E7-9782-166E8531A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7" y="4511738"/>
            <a:ext cx="11088295" cy="21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3842B-DCD1-E5F2-8790-5879506C017F}"/>
              </a:ext>
            </a:extLst>
          </p:cNvPr>
          <p:cNvSpPr txBox="1"/>
          <p:nvPr/>
        </p:nvSpPr>
        <p:spPr>
          <a:xfrm>
            <a:off x="3768173" y="6610439"/>
            <a:ext cx="4854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https://towardsdatascience.com/transposed-convolution-demystified-84ca81b4baba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51778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736C-BABE-6FA5-E5DA-FC7459E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BF1A-C6E2-C180-BF52-3A974061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D931-24BE-D5CB-35EF-6ED08C3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9CFD-637F-AEFA-E83B-88C99AF9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72" y="2149268"/>
            <a:ext cx="8450817" cy="4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508F-CD26-C2BD-F863-F123518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5F5-C52D-4331-4E1A-D1F8D336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4D82-5AF8-6ABA-DBDB-CF13612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174D-A1DF-DC92-DA05-ED49A08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41438"/>
            <a:ext cx="11057747" cy="50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9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D72A-E68F-763D-47F9-77F9513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Example Target Segmentation Masks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19B1-59AC-4AF9-C176-E9250D56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04F7-D5B0-A73C-1678-94F7792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9A1E-5AC3-177F-9899-93DCE530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8" y="1608602"/>
            <a:ext cx="9144000" cy="394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95AA-FD73-7DC9-C575-70F887F9FC76}"/>
              </a:ext>
            </a:extLst>
          </p:cNvPr>
          <p:cNvSpPr txBox="1"/>
          <p:nvPr/>
        </p:nvSpPr>
        <p:spPr>
          <a:xfrm>
            <a:off x="3209802" y="554434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376B0-D729-9517-4886-F6BBFAC01EE6}"/>
              </a:ext>
            </a:extLst>
          </p:cNvPr>
          <p:cNvSpPr txBox="1"/>
          <p:nvPr/>
        </p:nvSpPr>
        <p:spPr>
          <a:xfrm>
            <a:off x="6809454" y="5544344"/>
            <a:ext cx="330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971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19DF-7356-EA89-B6C1-394B6522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0BBF-26BF-CD88-2B17-955EA24D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D585-C2A2-0D9C-7C0F-59F3ECA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4F01-DAB4-3376-F716-D900533E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56" y="1237593"/>
            <a:ext cx="9968888" cy="4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2F45-8BA0-1316-FAC9-683D24D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Needs to predict 4 numbers for each object Bounding Box (</a:t>
                </a:r>
                <a:r>
                  <a:rPr lang="en-US" dirty="0" err="1"/>
                  <a:t>Bbox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its width and height</a:t>
                </a:r>
              </a:p>
              <a:p>
                <a:r>
                  <a:rPr lang="en-US" dirty="0"/>
                  <a:t>4N numbers for N objects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  <a:blipFill>
                <a:blip r:embed="rId2"/>
                <a:stretch>
                  <a:fillRect l="-947" t="-11203" b="-78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FBB6-FCEC-4AD4-42CE-75D527DB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256E-3BDC-835A-0A86-4E2B105C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8" y="2591129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EA4-8115-28F0-1702-25BA1C1B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Blue box</a:t>
                </a:r>
                <a:r>
                  <a:rPr lang="en-US" dirty="0"/>
                  <a:t>: Ground Truth; </a:t>
                </a:r>
                <a:r>
                  <a:rPr lang="en-US" dirty="0">
                    <a:solidFill>
                      <a:srgbClr val="C00000"/>
                    </a:solidFill>
                  </a:rPr>
                  <a:t>Red box</a:t>
                </a:r>
                <a:r>
                  <a:rPr lang="en-US" dirty="0"/>
                  <a:t>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  <a:blipFill>
                <a:blip r:embed="rId2"/>
                <a:stretch>
                  <a:fillRect l="-2406" t="-2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2F83-F804-6592-967C-E76CD1A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06DF-EB71-2A62-006C-A52329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04" y="1280643"/>
            <a:ext cx="5515722" cy="21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67F-D2CC-D89F-F2EB-DD1FE3C2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706" y="3470533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288-528C-9597-5FA9-53A5DA16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Problem: Object detectors often output many overlapping detections</a:t>
                </a:r>
              </a:p>
              <a:p>
                <a:r>
                  <a:rPr lang="en-US" dirty="0"/>
                  <a:t>NMS: Discard (suppresses) overlapping object boxes except the one with the maximum classification score </a:t>
                </a:r>
              </a:p>
              <a:p>
                <a:r>
                  <a:rPr lang="en-US" dirty="0"/>
                  <a:t>For each output class</a:t>
                </a:r>
              </a:p>
              <a:p>
                <a:pPr lvl="1"/>
                <a:r>
                  <a:rPr lang="en-US" dirty="0"/>
                  <a:t>1.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2.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3. If any boxes remain, GOTO 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  <a:blipFill>
                <a:blip r:embed="rId2"/>
                <a:stretch>
                  <a:fillRect l="-334" t="-3527" b="-12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6209-7910-3BCE-9A55-DAA81F6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60336-D25A-2663-67D6-7D863376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8" y="4098417"/>
            <a:ext cx="2777384" cy="1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E6C1-F501-722F-A3DA-58E33B0F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81" y="6100018"/>
            <a:ext cx="1424364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AD039-B4A1-4BA9-E6C7-3BD42A59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3" y="4098417"/>
            <a:ext cx="2761600" cy="198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2126-05ED-ED48-1860-5090F9F2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18" y="6100018"/>
            <a:ext cx="1424364" cy="27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6BBCD-57B1-C1B7-D5A2-6B42B5D85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27" y="4098417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06AF-35D1-C257-258C-B92F415F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1. Run object detector on all test images (with NMS)</a:t>
                </a:r>
              </a:p>
              <a:p>
                <a:r>
                  <a:rPr lang="en-US" dirty="0"/>
                  <a:t>2. For each class, compute Average Precision (AP)</a:t>
                </a:r>
              </a:p>
              <a:p>
                <a:pPr lvl="1"/>
                <a:r>
                  <a:rPr lang="en-US" dirty="0"/>
                  <a:t>1. For each detection with score &gt; Conf. Score threshold, ranked from high to low score</a:t>
                </a:r>
              </a:p>
              <a:p>
                <a:pPr lvl="2"/>
                <a:r>
                  <a:rPr lang="en-US" dirty="0"/>
                  <a:t>1. If it matches some GT box with </a:t>
                </a:r>
                <a:r>
                  <a:rPr lang="en-US" dirty="0" err="1"/>
                  <a:t>IoU</a:t>
                </a:r>
                <a:r>
                  <a:rPr lang="en-US" dirty="0"/>
                  <a:t> &gt; thresh, mark it as </a:t>
                </a:r>
                <a:r>
                  <a:rPr lang="en-US" altLang="zh-CN" dirty="0"/>
                  <a:t>TP</a:t>
                </a:r>
                <a:r>
                  <a:rPr lang="en-US" dirty="0"/>
                  <a:t> (True Positive) and eliminate the GT</a:t>
                </a:r>
              </a:p>
              <a:p>
                <a:pPr lvl="2"/>
                <a:r>
                  <a:rPr lang="en-US" dirty="0"/>
                  <a:t>2. Otherwise mark it as </a:t>
                </a:r>
                <a:r>
                  <a:rPr lang="en-US" altLang="zh-CN" dirty="0"/>
                  <a:t>FP</a:t>
                </a:r>
                <a:r>
                  <a:rPr lang="en-US" dirty="0"/>
                  <a:t> (False Positive)</a:t>
                </a:r>
              </a:p>
              <a:p>
                <a:pPr lvl="2"/>
                <a:r>
                  <a:rPr lang="en-US" dirty="0"/>
                  <a:t>3. Plot a point on Precision-Recall (PR) Curve</a:t>
                </a:r>
              </a:p>
              <a:p>
                <a:pPr lvl="1"/>
                <a:r>
                  <a:rPr lang="en-US" dirty="0"/>
                  <a:t>2. Average Precision (AP) </a:t>
                </a:r>
                <a:r>
                  <a:rPr lang="en-US" altLang="zh-CN" dirty="0"/>
                  <a:t>for each class,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PR Curve</a:t>
                </a:r>
                <a:r>
                  <a:rPr lang="en-US" dirty="0"/>
                  <a:t>) for the dog class</a:t>
                </a:r>
                <a:endParaRPr lang="en-SE" dirty="0"/>
              </a:p>
              <a:p>
                <a:r>
                  <a:rPr lang="en-US" dirty="0"/>
                  <a:t>3. mean Average Precision (</a:t>
                </a:r>
                <a:r>
                  <a:rPr lang="en-US" dirty="0" err="1"/>
                  <a:t>mAP</a:t>
                </a:r>
                <a:r>
                  <a:rPr lang="en-US" dirty="0"/>
                  <a:t>) = average of APs for each class</a:t>
                </a:r>
              </a:p>
              <a:p>
                <a:r>
                  <a:rPr lang="en-US" dirty="0"/>
                  <a:t>4. For “COCO </a:t>
                </a:r>
                <a:r>
                  <a:rPr lang="en-US" dirty="0" err="1"/>
                  <a:t>mAP</a:t>
                </a:r>
                <a:r>
                  <a:rPr lang="en-US" dirty="0"/>
                  <a:t>”: compute </a:t>
                </a:r>
                <a:r>
                  <a:rPr lang="en-US" dirty="0" err="1"/>
                  <a:t>mAP@thresh</a:t>
                </a:r>
                <a:r>
                  <a:rPr lang="en-US" dirty="0"/>
                  <a:t> for each </a:t>
                </a:r>
                <a:r>
                  <a:rPr lang="en-US" dirty="0" err="1"/>
                  <a:t>IoU</a:t>
                </a:r>
                <a:r>
                  <a:rPr lang="en-US" dirty="0"/>
                  <a:t> threshold and take average</a:t>
                </a:r>
              </a:p>
              <a:p>
                <a:r>
                  <a:rPr lang="en-US" dirty="0"/>
                  <a:t>Ref: Object Detection Performance Metrics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https://www.coursera.org/learn/computer-vision-with-embedded-machine-learning/lecture/zDIgp/object-detection-performance-metrics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3169" r="-1336" b="-1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11C3-D537-E468-B041-7256A7B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8682</TotalTime>
  <Words>3623</Words>
  <Application>Microsoft Office PowerPoint</Application>
  <PresentationFormat>Widescreen</PresentationFormat>
  <Paragraphs>349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Lato</vt:lpstr>
      <vt:lpstr>Office Theme</vt:lpstr>
      <vt:lpstr>Custom Design</vt:lpstr>
      <vt:lpstr>L4 Object Detection and Segmentation</vt:lpstr>
      <vt:lpstr>Computer Vision Tasks</vt:lpstr>
      <vt:lpstr>Outline</vt:lpstr>
      <vt:lpstr>Object Detection: Task Definition</vt:lpstr>
      <vt:lpstr>Single-Object Detection</vt:lpstr>
      <vt:lpstr>Multi-Object Detection</vt:lpstr>
      <vt:lpstr>Detection Criteria (Intersection Over Union, IOU)</vt:lpstr>
      <vt:lpstr>Non-Max Suppression (NMS)</vt:lpstr>
      <vt:lpstr>Evaluating Object Detectors: Mean Average Precision (mAP)</vt:lpstr>
      <vt:lpstr>Precision, Recall, and Average Precision</vt:lpstr>
      <vt:lpstr>mean Average Precision (mAP)</vt:lpstr>
      <vt:lpstr>mAP</vt:lpstr>
      <vt:lpstr>Detecting Multiple Objects: Sliding Window</vt:lpstr>
      <vt:lpstr>Sliding Window Computational Complexity</vt:lpstr>
      <vt:lpstr>Two-stage vs. One-Stage Detector</vt:lpstr>
      <vt:lpstr>Region Proposals</vt:lpstr>
      <vt:lpstr>R-CNN: Training Time</vt:lpstr>
      <vt:lpstr>R-CNN Training Example</vt:lpstr>
      <vt:lpstr>R-CNN: Test Time</vt:lpstr>
      <vt:lpstr>Fast R-CNN</vt:lpstr>
      <vt:lpstr>Fast R-CNN Training Example</vt:lpstr>
      <vt:lpstr>Example Backbone and Per-Region Networks</vt:lpstr>
      <vt:lpstr>Faster R-CNN</vt:lpstr>
      <vt:lpstr>The R-CNN Family</vt:lpstr>
      <vt:lpstr>Summary of 3 Variants of R-CNN</vt:lpstr>
      <vt:lpstr>Two-stage vs. One-Stage Detector</vt:lpstr>
      <vt:lpstr>You Only Look Once (YOLO)</vt:lpstr>
      <vt:lpstr>Label for a Grid cell</vt:lpstr>
      <vt:lpstr>Two Grid Cells</vt:lpstr>
      <vt:lpstr>An Example Grid Cell</vt:lpstr>
      <vt:lpstr>Anchor Boxes</vt:lpstr>
      <vt:lpstr>Anchor Boxes</vt:lpstr>
      <vt:lpstr>Realistic YOLO Dimensions</vt:lpstr>
      <vt:lpstr>YOLO with FPN </vt:lpstr>
      <vt:lpstr>Performance Comparisons</vt:lpstr>
      <vt:lpstr>Outline</vt:lpstr>
      <vt:lpstr>Types of Segmentation Tasks</vt:lpstr>
      <vt:lpstr>Semantic Segmentation: Task Definition</vt:lpstr>
      <vt:lpstr>Ground Truth Per-Pixel Labels</vt:lpstr>
      <vt:lpstr>Ground Truth Per-Pixel Labels</vt:lpstr>
      <vt:lpstr>Fully Convolutional Network (FCN)</vt:lpstr>
      <vt:lpstr>More Efficient FCN</vt:lpstr>
      <vt:lpstr>Bed Of Nails, Nearest Neighbor</vt:lpstr>
      <vt:lpstr>Max Unpooling</vt:lpstr>
      <vt:lpstr>Bilinear/Bicubic Interpolation</vt:lpstr>
      <vt:lpstr>Transposed Convolution</vt:lpstr>
      <vt:lpstr>Mask R-CNN for Instance Segmentation</vt:lpstr>
      <vt:lpstr>Mask R-CNN for Instance Segmentation</vt:lpstr>
      <vt:lpstr>Example Target Segmentation Masks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 Object Detection and Segmentation</dc:title>
  <dc:creator>Warner, James E. (LARC-D309)</dc:creator>
  <cp:lastModifiedBy>Zonghua Gu</cp:lastModifiedBy>
  <cp:revision>952</cp:revision>
  <dcterms:created xsi:type="dcterms:W3CDTF">2020-05-28T21:34:29Z</dcterms:created>
  <dcterms:modified xsi:type="dcterms:W3CDTF">2023-11-29T14:30:56Z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